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77" r:id="rId5"/>
    <p:sldId id="270" r:id="rId6"/>
    <p:sldId id="271" r:id="rId7"/>
    <p:sldId id="292" r:id="rId8"/>
    <p:sldId id="280" r:id="rId9"/>
    <p:sldId id="281" r:id="rId10"/>
    <p:sldId id="282" r:id="rId11"/>
    <p:sldId id="284" r:id="rId12"/>
    <p:sldId id="287" r:id="rId13"/>
    <p:sldId id="288" r:id="rId14"/>
    <p:sldId id="276" r:id="rId15"/>
    <p:sldId id="283" r:id="rId16"/>
    <p:sldId id="285" r:id="rId17"/>
    <p:sldId id="28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20" autoAdjust="0"/>
  </p:normalViewPr>
  <p:slideViewPr>
    <p:cSldViewPr snapToGrid="0" showGuides="1">
      <p:cViewPr varScale="1">
        <p:scale>
          <a:sx n="78" d="100"/>
          <a:sy n="78" d="100"/>
        </p:scale>
        <p:origin x="806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1/16/2020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jpeg>
</file>

<file path=ppt/media/image13.jpeg>
</file>

<file path=ppt/media/image14.jpeg>
</file>

<file path=ppt/media/image15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1/16/2020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535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32316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027534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4669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404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speak about placement schedule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646211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0941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186683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37509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13994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78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1/16/2020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jpeg"/><Relationship Id="rId4" Type="http://schemas.openxmlformats.org/officeDocument/2006/relationships/image" Target="../media/image11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000" dirty="0"/>
              <a:t>Fueling WTWY through data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Optimizing deployment of street teams</a:t>
            </a:r>
          </a:p>
          <a:p>
            <a:endParaRPr lang="en-US" dirty="0"/>
          </a:p>
          <a:p>
            <a:r>
              <a:rPr lang="en-US" cap="none" dirty="0"/>
              <a:t>Singapore, January 17, 2020</a:t>
            </a:r>
          </a:p>
        </p:txBody>
      </p:sp>
      <p:pic>
        <p:nvPicPr>
          <p:cNvPr id="7" name="Picture Placeholder 6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1F4160BB-F820-41CB-9457-3BA70443C6D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57113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/>
              <a:t>Potential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7355" y="1624863"/>
            <a:ext cx="3485483" cy="2475189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Optimize street team allocation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Fine tune analyses (e.g. add further data)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Develop schedule based on available budget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7D6A78-940C-44FE-8AC3-3D4AF49439B0}"/>
              </a:ext>
            </a:extLst>
          </p:cNvPr>
          <p:cNvGrpSpPr/>
          <p:nvPr/>
        </p:nvGrpSpPr>
        <p:grpSpPr>
          <a:xfrm>
            <a:off x="513875" y="1624863"/>
            <a:ext cx="587338" cy="646387"/>
            <a:chOff x="538961" y="4706545"/>
            <a:chExt cx="3959244" cy="11811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1D7B0-ABB8-4C20-8A4A-EFB1EB84A0F3}"/>
                </a:ext>
              </a:extLst>
            </p:cNvPr>
            <p:cNvSpPr/>
            <p:nvPr/>
          </p:nvSpPr>
          <p:spPr>
            <a:xfrm rot="10800000">
              <a:off x="538961" y="4706545"/>
              <a:ext cx="3959244" cy="11811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6CA1FBB-7786-4B8B-AC81-ECF30AE43EED}"/>
                </a:ext>
              </a:extLst>
            </p:cNvPr>
            <p:cNvSpPr txBox="1">
              <a:spLocks/>
            </p:cNvSpPr>
            <p:nvPr/>
          </p:nvSpPr>
          <p:spPr>
            <a:xfrm>
              <a:off x="674111" y="4730160"/>
              <a:ext cx="3213669" cy="112456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3200" b="1" dirty="0"/>
                <a:t>  </a:t>
              </a:r>
              <a:r>
                <a:rPr lang="en-US" sz="3400" b="1" dirty="0"/>
                <a:t>1</a:t>
              </a:r>
              <a:endParaRPr lang="en-US" sz="3400" dirty="0"/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pic>
        <p:nvPicPr>
          <p:cNvPr id="11" name="Picture Placeholder 10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C3540BA7-2018-476B-917D-375A08ECE8A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EAA3872-02EC-4AA9-9FFB-CE586FCB8888}"/>
              </a:ext>
            </a:extLst>
          </p:cNvPr>
          <p:cNvGrpSpPr/>
          <p:nvPr/>
        </p:nvGrpSpPr>
        <p:grpSpPr>
          <a:xfrm>
            <a:off x="513875" y="4466387"/>
            <a:ext cx="4298963" cy="1989352"/>
            <a:chOff x="513875" y="4466387"/>
            <a:chExt cx="4298963" cy="1989352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57285F5-F6AB-49A1-A4DB-B46E20FC23B2}"/>
                </a:ext>
              </a:extLst>
            </p:cNvPr>
            <p:cNvGrpSpPr/>
            <p:nvPr/>
          </p:nvGrpSpPr>
          <p:grpSpPr>
            <a:xfrm>
              <a:off x="513875" y="4540045"/>
              <a:ext cx="587338" cy="646387"/>
              <a:chOff x="538961" y="4706545"/>
              <a:chExt cx="3959244" cy="1181163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7FF3364-D59A-4529-A5FF-D5EC80D7E817}"/>
                  </a:ext>
                </a:extLst>
              </p:cNvPr>
              <p:cNvSpPr/>
              <p:nvPr/>
            </p:nvSpPr>
            <p:spPr>
              <a:xfrm rot="10800000">
                <a:off x="538961" y="4706545"/>
                <a:ext cx="3959244" cy="118116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93429DB9-703D-49AB-9819-91C7B81589E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4111" y="4730160"/>
                <a:ext cx="3213669" cy="1124562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Font typeface="Arial" panose="020B0604020202020204" pitchFamily="34" charset="0"/>
                  <a:buNone/>
                </a:pPr>
                <a:r>
                  <a:rPr lang="en-US" sz="3200" b="1" dirty="0"/>
                  <a:t>  </a:t>
                </a:r>
                <a:r>
                  <a:rPr lang="en-US" sz="3400" b="1" dirty="0"/>
                  <a:t>2</a:t>
                </a:r>
                <a:endParaRPr lang="en-US" sz="3400" dirty="0"/>
              </a:p>
              <a:p>
                <a:pPr marL="0" indent="0">
                  <a:lnSpc>
                    <a:spcPct val="100000"/>
                  </a:lnSpc>
                  <a:buFont typeface="Arial" panose="020B0604020202020204" pitchFamily="34" charset="0"/>
                  <a:buNone/>
                </a:pPr>
                <a:endParaRPr lang="en-US" dirty="0"/>
              </a:p>
            </p:txBody>
          </p:sp>
        </p:grp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C4143FD2-A738-4B8A-81D3-AF2615D2972B}"/>
                </a:ext>
              </a:extLst>
            </p:cNvPr>
            <p:cNvSpPr txBox="1">
              <a:spLocks/>
            </p:cNvSpPr>
            <p:nvPr/>
          </p:nvSpPr>
          <p:spPr>
            <a:xfrm>
              <a:off x="1327355" y="4466387"/>
              <a:ext cx="3485483" cy="198935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b="1" dirty="0"/>
                <a:t>Extend outreach strategy</a:t>
              </a:r>
            </a:p>
            <a:p>
              <a:pPr>
                <a:lnSpc>
                  <a:spcPct val="100000"/>
                </a:lnSpc>
                <a:buFont typeface="Wingdings" panose="05000000000000000000" pitchFamily="2" charset="2"/>
                <a:buChar char="§"/>
              </a:pPr>
              <a:r>
                <a:rPr lang="en-US" dirty="0"/>
                <a:t>Use data analytics to develop social media campaign</a:t>
              </a:r>
            </a:p>
            <a:p>
              <a:pPr>
                <a:lnSpc>
                  <a:spcPct val="100000"/>
                </a:lnSpc>
                <a:buFont typeface="Wingdings" panose="05000000000000000000" pitchFamily="2" charset="2"/>
                <a:buChar char="§"/>
              </a:pPr>
              <a:r>
                <a:rPr lang="en-US" dirty="0"/>
                <a:t>Other (e.g., malign)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8477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6E567C2-56E5-44BD-9637-560D6502FF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on definition of stations with mostly local riders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…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7FE8C3-7BCC-4A4C-9648-E11CF680E60F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Map displays hotspots with mostly domestic 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98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with concentration curve of passenger volumes on weekdays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…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7FE8C3-7BCC-4A4C-9648-E11CF680E60F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Map displays hotspots with mostly domestic 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732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with concentration curve of passenger volumes on weekends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…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7FE8C3-7BCC-4A4C-9648-E11CF680E60F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…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234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/>
              <a:t>WTWY’s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2" y="1536374"/>
            <a:ext cx="3959244" cy="4351338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Build awareness </a:t>
            </a:r>
            <a:r>
              <a:rPr lang="en-US" dirty="0"/>
              <a:t>of WTWY and fill gala event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Optimize placement </a:t>
            </a:r>
            <a:r>
              <a:rPr lang="en-US" dirty="0"/>
              <a:t>of street teams at NYC subway entrances 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Use data analytics </a:t>
            </a:r>
            <a:r>
              <a:rPr lang="en-US" dirty="0"/>
              <a:t>to develop placement strategy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7D6A78-940C-44FE-8AC3-3D4AF49439B0}"/>
              </a:ext>
            </a:extLst>
          </p:cNvPr>
          <p:cNvGrpSpPr/>
          <p:nvPr/>
        </p:nvGrpSpPr>
        <p:grpSpPr>
          <a:xfrm>
            <a:off x="538961" y="4706545"/>
            <a:ext cx="3959244" cy="1181163"/>
            <a:chOff x="538961" y="4706545"/>
            <a:chExt cx="3959244" cy="11811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1D7B0-ABB8-4C20-8A4A-EFB1EB84A0F3}"/>
                </a:ext>
              </a:extLst>
            </p:cNvPr>
            <p:cNvSpPr/>
            <p:nvPr/>
          </p:nvSpPr>
          <p:spPr>
            <a:xfrm rot="10800000">
              <a:off x="538961" y="4706545"/>
              <a:ext cx="3959244" cy="11811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6CA1FBB-7786-4B8B-AC81-ECF30AE43EED}"/>
                </a:ext>
              </a:extLst>
            </p:cNvPr>
            <p:cNvSpPr txBox="1">
              <a:spLocks/>
            </p:cNvSpPr>
            <p:nvPr/>
          </p:nvSpPr>
          <p:spPr>
            <a:xfrm>
              <a:off x="674110" y="4730160"/>
              <a:ext cx="3801072" cy="112456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b="1" dirty="0"/>
                <a:t>Goal of today’s meeting:</a:t>
              </a:r>
              <a:r>
                <a:rPr lang="en-US" dirty="0"/>
                <a:t>    First insights from MTA data and discussion of next steps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pic>
        <p:nvPicPr>
          <p:cNvPr id="16" name="Picture Placeholder 15" descr="A person sitting in front of a computer&#10;&#10;Description automatically generated">
            <a:extLst>
              <a:ext uri="{FF2B5EF4-FFF2-40B4-BE49-F238E27FC236}">
                <a16:creationId xmlns:a16="http://schemas.microsoft.com/office/drawing/2014/main" id="{52636C2F-B672-49E8-A06A-DF5697C230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Unleashing the potential of </a:t>
            </a:r>
            <a:r>
              <a:rPr lang="en-US"/>
              <a:t>nyc </a:t>
            </a:r>
            <a:r>
              <a:rPr lang="en-US" dirty="0"/>
              <a:t>subway riders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Topic 02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1" name="Picture Placeholder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626B1883-4099-4573-B0EA-8F4ABFC2D3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96809" y="1630018"/>
            <a:ext cx="4424362" cy="4373217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B21436-0121-47F3-A7CB-511C1EE47B90}"/>
              </a:ext>
            </a:extLst>
          </p:cNvPr>
          <p:cNvSpPr/>
          <p:nvPr/>
        </p:nvSpPr>
        <p:spPr>
          <a:xfrm>
            <a:off x="0" y="1630018"/>
            <a:ext cx="515938" cy="4373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687B2D-0E9F-452D-A5FA-151F1C090AB9}"/>
              </a:ext>
            </a:extLst>
          </p:cNvPr>
          <p:cNvSpPr/>
          <p:nvPr/>
        </p:nvSpPr>
        <p:spPr>
          <a:xfrm>
            <a:off x="5687326" y="1483838"/>
            <a:ext cx="6504673" cy="45903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FED004-FDFE-4F33-B533-BBEAF46194DB}"/>
              </a:ext>
            </a:extLst>
          </p:cNvPr>
          <p:cNvSpPr/>
          <p:nvPr/>
        </p:nvSpPr>
        <p:spPr>
          <a:xfrm>
            <a:off x="5250636" y="1630018"/>
            <a:ext cx="6444555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443470E-F0B0-44D9-9702-A73EC225AAC2}"/>
              </a:ext>
            </a:extLst>
          </p:cNvPr>
          <p:cNvSpPr txBox="1">
            <a:spLocks/>
          </p:cNvSpPr>
          <p:nvPr/>
        </p:nvSpPr>
        <p:spPr>
          <a:xfrm>
            <a:off x="5655996" y="1951321"/>
            <a:ext cx="5232827" cy="4434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2200" b="1" dirty="0"/>
              <a:t>NYC subway: Platform with large reach</a:t>
            </a:r>
            <a:r>
              <a:rPr lang="en-US" sz="2200" b="1" baseline="30000" dirty="0"/>
              <a:t>1</a:t>
            </a:r>
            <a:endParaRPr lang="en-US" sz="2200" baseline="30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4C88269-0ED7-4337-A75B-0586B680FFC5}"/>
              </a:ext>
            </a:extLst>
          </p:cNvPr>
          <p:cNvSpPr txBox="1">
            <a:spLocks/>
          </p:cNvSpPr>
          <p:nvPr/>
        </p:nvSpPr>
        <p:spPr>
          <a:xfrm>
            <a:off x="5655997" y="2595135"/>
            <a:ext cx="1165820" cy="19115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 </a:t>
            </a:r>
            <a:endParaRPr lang="en-US" sz="2200" dirty="0"/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endParaRPr lang="en-US" sz="22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58D2264-10CE-470A-91E3-8F099452536A}"/>
              </a:ext>
            </a:extLst>
          </p:cNvPr>
          <p:cNvSpPr txBox="1">
            <a:spLocks/>
          </p:cNvSpPr>
          <p:nvPr/>
        </p:nvSpPr>
        <p:spPr>
          <a:xfrm>
            <a:off x="6221803" y="2596360"/>
            <a:ext cx="5044387" cy="19115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Riders per year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Total number of stations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Average daily riders per station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Daily riders of top station (avg.)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Daily riders of least frequented station (avg.)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9D47E09-9816-457F-8728-331C5E7A67B8}"/>
              </a:ext>
            </a:extLst>
          </p:cNvPr>
          <p:cNvSpPr txBox="1">
            <a:spLocks/>
          </p:cNvSpPr>
          <p:nvPr/>
        </p:nvSpPr>
        <p:spPr>
          <a:xfrm>
            <a:off x="533844" y="6484419"/>
            <a:ext cx="8787438" cy="326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00" dirty="0"/>
              <a:t>1 All KPIs based on MTA 2019 data</a:t>
            </a:r>
            <a:endParaRPr lang="en-US" sz="1200" baseline="30000" dirty="0"/>
          </a:p>
        </p:txBody>
      </p:sp>
    </p:spTree>
    <p:extLst>
      <p:ext uri="{BB962C8B-B14F-4D97-AF65-F5344CB8AC3E}">
        <p14:creationId xmlns:p14="http://schemas.microsoft.com/office/powerpoint/2010/main" val="4602692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E17-334D-4C9D-AD46-AF7ECA75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/>
          </a:p>
        </p:txBody>
      </p:sp>
      <p:pic>
        <p:nvPicPr>
          <p:cNvPr id="7" name="Picture Placeholder 6" descr="A screen shot of a computer&#10;&#10;Description automatically generated">
            <a:extLst>
              <a:ext uri="{FF2B5EF4-FFF2-40B4-BE49-F238E27FC236}">
                <a16:creationId xmlns:a16="http://schemas.microsoft.com/office/drawing/2014/main" id="{110BA3C6-3686-4095-BD25-39FA0E82498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" b="-3"/>
          <a:stretch/>
        </p:blipFill>
        <p:spPr>
          <a:xfrm>
            <a:off x="515938" y="1825625"/>
            <a:ext cx="5503862" cy="435133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8A820-2C84-45BF-B588-DFBC5A3CD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59442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dirty="0"/>
              <a:t>Analysis of 2019 MTA rider data captured at turnstile level [specific time range ]</a:t>
            </a:r>
          </a:p>
          <a:p>
            <a:r>
              <a:rPr lang="en-GB" dirty="0"/>
              <a:t>Data cleaning, incl.</a:t>
            </a:r>
          </a:p>
          <a:p>
            <a:pPr lvl="1"/>
            <a:r>
              <a:rPr lang="en-GB" sz="2800" dirty="0"/>
              <a:t>Remove outliers</a:t>
            </a:r>
          </a:p>
          <a:p>
            <a:pPr lvl="1"/>
            <a:r>
              <a:rPr lang="en-GB" sz="2800" dirty="0"/>
              <a:t>Disaggregate cumulative inconsistencies </a:t>
            </a:r>
          </a:p>
          <a:p>
            <a:r>
              <a:rPr lang="en-GB" dirty="0"/>
              <a:t>Data Aggregation</a:t>
            </a:r>
          </a:p>
          <a:p>
            <a:r>
              <a:rPr lang="en-GB" dirty="0"/>
              <a:t>Descriptive statistics</a:t>
            </a:r>
          </a:p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AE7A66-C039-4BDB-900B-5F9A6609F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GB" dirty="0"/>
              <a:t>Methodology</a:t>
            </a:r>
          </a:p>
        </p:txBody>
      </p:sp>
    </p:spTree>
    <p:extLst>
      <p:ext uri="{BB962C8B-B14F-4D97-AF65-F5344CB8AC3E}">
        <p14:creationId xmlns:p14="http://schemas.microsoft.com/office/powerpoint/2010/main" val="3441510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D96C8-FE97-4FCC-B081-97E7C265278D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spots for placement of street teams are in Manhattan and QUEENs (TBD!)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 </a:t>
            </a:r>
            <a:r>
              <a:rPr lang="en-GB" dirty="0">
                <a:solidFill>
                  <a:schemeClr val="tx1"/>
                </a:solidFill>
                <a:highlight>
                  <a:srgbClr val="FFFF00"/>
                </a:highlight>
              </a:rPr>
              <a:t>heat map </a:t>
            </a:r>
            <a:r>
              <a:rPr lang="en-GB" dirty="0">
                <a:solidFill>
                  <a:schemeClr val="bg1"/>
                </a:solidFill>
              </a:rPr>
              <a:t>with most frequented stations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D0E9536-07F4-4F07-B3DC-513A07580561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Overall XY major hotspots all located in Manhattan (tbc!)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482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1BFEC76-D02A-4CB6-ABAF-1BABDD78916E}"/>
              </a:ext>
            </a:extLst>
          </p:cNvPr>
          <p:cNvSpPr/>
          <p:nvPr/>
        </p:nvSpPr>
        <p:spPr>
          <a:xfrm>
            <a:off x="7256206" y="848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out major tourist hotspots does not change the overall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 </a:t>
            </a:r>
            <a:r>
              <a:rPr lang="en-GB" dirty="0">
                <a:solidFill>
                  <a:schemeClr val="tx1"/>
                </a:solidFill>
                <a:highlight>
                  <a:srgbClr val="FFFF00"/>
                </a:highlight>
              </a:rPr>
              <a:t>heat map </a:t>
            </a:r>
            <a:r>
              <a:rPr lang="en-GB" dirty="0">
                <a:solidFill>
                  <a:schemeClr val="bg1"/>
                </a:solidFill>
              </a:rPr>
              <a:t>with most frequented stations after filtering out tourist hotspots 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7FE8C3-7BCC-4A4C-9648-E11CF680E60F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Map displays hotspots with mostly domestic 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7864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6C964EF-55BE-4076-A151-DF419C393BD6}"/>
              </a:ext>
            </a:extLst>
          </p:cNvPr>
          <p:cNvSpPr/>
          <p:nvPr/>
        </p:nvSpPr>
        <p:spPr>
          <a:xfrm>
            <a:off x="7256206" y="848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ten stations to reach locals on weekdays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 </a:t>
            </a:r>
            <a:r>
              <a:rPr lang="en-GB" dirty="0">
                <a:solidFill>
                  <a:schemeClr val="tx1"/>
                </a:solidFill>
                <a:highlight>
                  <a:srgbClr val="FFFF00"/>
                </a:highlight>
              </a:rPr>
              <a:t>horizontal bar chart </a:t>
            </a:r>
            <a:r>
              <a:rPr lang="en-GB" dirty="0">
                <a:solidFill>
                  <a:schemeClr val="bg1"/>
                </a:solidFill>
              </a:rPr>
              <a:t>with top 10 stations (w/o tourists) on weekdays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DB0170-680A-4C1F-A1F9-7D50B43E04EB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Overall, these top stations make XY percent of passenger volume on weekdays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791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54E099D-002A-4E85-8F89-F8320C7FD965}"/>
              </a:ext>
            </a:extLst>
          </p:cNvPr>
          <p:cNvSpPr/>
          <p:nvPr/>
        </p:nvSpPr>
        <p:spPr>
          <a:xfrm>
            <a:off x="7256206" y="848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ten stations to reach locals on weekends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 </a:t>
            </a:r>
            <a:r>
              <a:rPr lang="en-GB" dirty="0">
                <a:solidFill>
                  <a:schemeClr val="tx1"/>
                </a:solidFill>
                <a:highlight>
                  <a:srgbClr val="FFFF00"/>
                </a:highlight>
              </a:rPr>
              <a:t>horizontal bar chart </a:t>
            </a:r>
            <a:r>
              <a:rPr lang="en-GB" dirty="0">
                <a:solidFill>
                  <a:schemeClr val="bg1"/>
                </a:solidFill>
              </a:rPr>
              <a:t>with top 10 stations (w/o tourists) on weekends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6D44B6-DE33-4C51-8787-68F798A9B574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Overall, these top stations make </a:t>
            </a:r>
            <a:r>
              <a:rPr lang="en-US" b="1" dirty="0">
                <a:highlight>
                  <a:srgbClr val="FFFF00"/>
                </a:highlight>
              </a:rPr>
              <a:t>XY</a:t>
            </a:r>
            <a:r>
              <a:rPr lang="en-US" b="1" dirty="0"/>
              <a:t> percent of passenger volume on weekends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618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A217809-0BE6-488B-A4CB-6122071B8072}"/>
              </a:ext>
            </a:extLst>
          </p:cNvPr>
          <p:cNvSpPr/>
          <p:nvPr/>
        </p:nvSpPr>
        <p:spPr>
          <a:xfrm>
            <a:off x="7256206" y="848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ten stations to reach locals on weekends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  <a:highlight>
                  <a:srgbClr val="FFFF00"/>
                </a:highlight>
              </a:rPr>
              <a:t>Heatmap</a:t>
            </a:r>
            <a:r>
              <a:rPr lang="en-GB" dirty="0">
                <a:solidFill>
                  <a:schemeClr val="bg1"/>
                </a:solidFill>
              </a:rPr>
              <a:t> by time and top station (weekdays only)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6D44B6-DE33-4C51-8787-68F798A9B574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Peaks in passenger volumes indicated shifting street teams throughout the day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602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598</Words>
  <Application>Microsoft Office PowerPoint</Application>
  <PresentationFormat>Widescreen</PresentationFormat>
  <Paragraphs>102</Paragraphs>
  <Slides>14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Wingdings</vt:lpstr>
      <vt:lpstr>Office Theme</vt:lpstr>
      <vt:lpstr>Fueling WTWY through data analytics</vt:lpstr>
      <vt:lpstr>WTWY’s Goals</vt:lpstr>
      <vt:lpstr>Unleashing the potential of nyc subway riders</vt:lpstr>
      <vt:lpstr>Methodology</vt:lpstr>
      <vt:lpstr>Hot spots for placement of street teams are in Manhattan and QUEENs (TBD!)</vt:lpstr>
      <vt:lpstr>Filtering out major tourist hotspots does not change the overall picture</vt:lpstr>
      <vt:lpstr>Top ten stations to reach locals on weekdays</vt:lpstr>
      <vt:lpstr>Top ten stations to reach locals on weekends</vt:lpstr>
      <vt:lpstr>Top ten stations to reach locals on weekends</vt:lpstr>
      <vt:lpstr>Potential next steps</vt:lpstr>
      <vt:lpstr>Thank you!</vt:lpstr>
      <vt:lpstr>Backup on definition of stations with mostly local riders</vt:lpstr>
      <vt:lpstr>Backup with concentration curve of passenger volumes on weekdays</vt:lpstr>
      <vt:lpstr>Backup with concentration curve of passenger volumes on weekends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2020-01-16T05:45:17Z</dcterms:created>
  <dcterms:modified xsi:type="dcterms:W3CDTF">2020-01-16T05:54:45Z</dcterms:modified>
</cp:coreProperties>
</file>